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72" r:id="rId4"/>
    <p:sldId id="273" r:id="rId5"/>
    <p:sldId id="280" r:id="rId6"/>
    <p:sldId id="279" r:id="rId7"/>
    <p:sldId id="321" r:id="rId8"/>
    <p:sldId id="318" r:id="rId9"/>
    <p:sldId id="319" r:id="rId10"/>
    <p:sldId id="315" r:id="rId11"/>
    <p:sldId id="320" r:id="rId12"/>
    <p:sldId id="314" r:id="rId13"/>
    <p:sldId id="311" r:id="rId14"/>
    <p:sldId id="313" r:id="rId15"/>
    <p:sldId id="283" r:id="rId16"/>
    <p:sldId id="284" r:id="rId17"/>
    <p:sldId id="286" r:id="rId18"/>
    <p:sldId id="322" r:id="rId19"/>
    <p:sldId id="323" r:id="rId20"/>
    <p:sldId id="324" r:id="rId21"/>
    <p:sldId id="325" r:id="rId22"/>
    <p:sldId id="326" r:id="rId23"/>
    <p:sldId id="305" r:id="rId24"/>
    <p:sldId id="304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CED5-8E1C-4BA7-97B0-0AB745203F6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8817-853F-4C7B-9DE8-F620F4FE5E0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6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95E8-B7F4-402A-90E6-D66169A1284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1905-2296-4682-BCB6-63786911264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2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A83C-F5C6-458E-B59F-151437A86C7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EC43-D604-4071-BB10-FDF0CF12AC6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8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A314-1411-461F-ACC5-4EECA006725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6C37-302A-4114-B084-BDE16620E10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6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060A-8E78-4F2B-8B34-2440AFF2126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1EB9-781F-4E05-A317-EF6811580EA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3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8F00-2647-46F9-AC5D-F9009926C04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B8E1-740E-4E6A-932D-647B0283A53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BCDB-4121-4F76-B98F-1E3C5A14927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71C7-FF72-4302-937A-59830C516D8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32A0-619B-4DB3-AA7B-083108AA7FA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8D66-436F-4FD3-BA8B-A42B7A992B3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9207-EA8E-4A7A-80F1-491A53C2CF15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1E98-2F52-43CC-B911-6538AB4BC43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3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D489-2074-4A42-908D-B943435256B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E0F5-EFE6-4C01-B1E9-2841457AD4A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32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D7BA-B5F1-4E7D-8A31-4436F69C8B5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3F9D-DC8D-47D9-9A8A-9450D3991AE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A946F7-B865-4D3F-A0C3-5F64512BDA76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FE3175-02EB-4928-A3EE-853ABF85298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29.09.2021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908BD1-6C60-46BC-9CF6-D3C174C9B22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3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1000100" y="5943600"/>
            <a:ext cx="7772400" cy="557234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259" y="3643314"/>
            <a:ext cx="31551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180166"/>
          </a:xfrm>
        </p:spPr>
        <p:txBody>
          <a:bodyPr>
            <a:normAutofit/>
          </a:bodyPr>
          <a:lstStyle/>
          <a:p>
            <a:r>
              <a:rPr lang="ru-RU" sz="4800" spc="5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spc="50" dirty="0" smtClean="0">
                <a:ln w="1143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Заботливые родители»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4291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№29 «Ёлочка» города Нижневартовска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857628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  </a:t>
            </a:r>
          </a:p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Е.А.</a:t>
            </a:r>
          </a:p>
          <a:p>
            <a:pPr algn="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Исламгулова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8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42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Ценности в вопросах воспитания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Мероприятия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Развитие основ нравственной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Реализация проекта по волонтерскому движению в ДОУ,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Реализация проекта «По страницам великой Победы»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Формирование основ межэтнического взаимодействия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Разработка и внедрение проекта:  «Воспитание толерантности у дошкольников в условиях межнационального общения»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Формирование основ социокультурных ценностей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Реализация программы духовно-нравственного воспитания «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Социокультурные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истоки»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Формирование семейных ценностей,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Формирование основ экологической культуры</a:t>
                      </a:r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Организация работы семейных клубов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Формирование основ экологической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Организация работы по пособию «Край родной – </a:t>
                      </a:r>
                      <a:r>
                        <a:rPr lang="ru-RU" sz="1600" b="0" dirty="0" err="1" smtClean="0">
                          <a:latin typeface="+mn-lt"/>
                          <a:cs typeface="Times New Roman" pitchFamily="18" charset="0"/>
                        </a:rPr>
                        <a:t>Югра</a:t>
                      </a: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, в котором я живу»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Воспитание культуры труда</a:t>
                      </a:r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Проект «Кто привык трудиться, тому без дела не сидится»</a:t>
                      </a:r>
                    </a:p>
                  </a:txBody>
                  <a:tcPr anchor="ctr"/>
                </a:tc>
              </a:tr>
              <a:tr h="829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Формирование основ информационной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статус Инновационной площадки федерального государственного бюджетного научного учреждения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235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Дополнительная программа: сенсорная комната «Песочная терапия»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33488"/>
            <a:ext cx="448719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33488"/>
            <a:ext cx="39322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832"/>
            <a:ext cx="75544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794568" cy="914400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программы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499992" y="1447802"/>
            <a:ext cx="4010655" cy="4206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Программа «Песочная терапия» (для детей 3-6 лет) позволяет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обеспечить гармонизацию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психоэмоционального состояния ребенка в целом, а также положительно влияет на развитие мелкой моторики,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сенсорики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речи, когнитивной сферы, психических процессов (развитие внимания, воображения, мышления, восприятия, интеллекта).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80728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«Истоки»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7001"/>
            <a:ext cx="8568952" cy="48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/>
              <a:t>Детки познакомились с дневниками по программе «Истоки»</a:t>
            </a:r>
            <a:endParaRPr lang="ru-RU" b="1" i="1" dirty="0"/>
          </a:p>
        </p:txBody>
      </p:sp>
      <p:pic>
        <p:nvPicPr>
          <p:cNvPr id="3074" name="Picture 2" descr="C:\Users\S\Downloads\IMG-4a6646fc480a631d627a8b369ca9030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\Downloads\IMG-00b325d5b5d70b84e5138e1d7cb23d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678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3"/>
          <p:cNvSpPr txBox="1">
            <a:spLocks/>
          </p:cNvSpPr>
          <p:nvPr/>
        </p:nvSpPr>
        <p:spPr bwMode="auto">
          <a:xfrm>
            <a:off x="1000125" y="5943600"/>
            <a:ext cx="7772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13" algn="r" fontAlgn="base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None/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857625"/>
            <a:ext cx="18145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13788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2286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611188" y="692150"/>
            <a:ext cx="8548687" cy="5473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042988" y="981075"/>
            <a:ext cx="756126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33"/>
                </a:solidFill>
                <a:latin typeface="Montserrat"/>
                <a:cs typeface="Arial" charset="0"/>
              </a:rPr>
              <a:t>                           #НеделяБезопасностиДорожногоДвижения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‼Уважаемые родители‼</a:t>
            </a:r>
            <a:b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</a:b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                       </a:t>
            </a:r>
            <a:r>
              <a:rPr lang="ru-RU">
                <a:solidFill>
                  <a:prstClr val="black"/>
                </a:solidFill>
                <a:latin typeface="Montserrat"/>
                <a:cs typeface="Arial" charset="0"/>
              </a:rPr>
              <a:t>Весь сентябрь 2021 года на территории России проходит профилактическая акция #НеделяБезопасностиДорожногоДвижения, направленная на обеспечение безопасности юных вартовчан.</a:t>
            </a:r>
            <a:br>
              <a:rPr lang="ru-RU">
                <a:solidFill>
                  <a:prstClr val="black"/>
                </a:solidFill>
                <a:latin typeface="Montserrat"/>
                <a:cs typeface="Arial" charset="0"/>
              </a:rPr>
            </a:br>
            <a:r>
              <a:rPr lang="ru-RU">
                <a:solidFill>
                  <a:prstClr val="black"/>
                </a:solidFill>
                <a:latin typeface="Montserrat"/>
                <a:cs typeface="Arial" charset="0"/>
              </a:rPr>
              <a:t>В рамках мероприятия Госавтоинспекция  России  призывает принять участие в тематических челленджах.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</p:txBody>
      </p:sp>
      <p:graphicFrame>
        <p:nvGraphicFramePr>
          <p:cNvPr id="14419" name="Group 83"/>
          <p:cNvGraphicFramePr>
            <a:graphicFrameLocks noGrp="1"/>
          </p:cNvGraphicFramePr>
          <p:nvPr/>
        </p:nvGraphicFramePr>
        <p:xfrm>
          <a:off x="1619250" y="3429000"/>
          <a:ext cx="6384925" cy="2933700"/>
        </p:xfrm>
        <a:graphic>
          <a:graphicData uri="http://schemas.openxmlformats.org/drawingml/2006/table">
            <a:tbl>
              <a:tblPr/>
              <a:tblGrid>
                <a:gridCol w="2298700"/>
                <a:gridCol w="1362075"/>
                <a:gridCol w="1362075"/>
                <a:gridCol w="1362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Показатели ДДТТ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Количество ДТП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-21,05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Погибло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Ранено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ДТП по вине водителя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ДТП по вине несовершеннолетнего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03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2286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611188" y="692150"/>
            <a:ext cx="8548687" cy="5473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971550" y="1916113"/>
            <a:ext cx="74390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33"/>
                </a:solidFill>
                <a:latin typeface="Montserrat"/>
                <a:cs typeface="Arial" charset="0"/>
              </a:rPr>
              <a:t>                           </a:t>
            </a:r>
            <a:r>
              <a:rPr lang="ru-RU" b="1">
                <a:solidFill>
                  <a:prstClr val="black"/>
                </a:solidFill>
                <a:latin typeface="Montserrat"/>
                <a:cs typeface="Arial" charset="0"/>
              </a:rPr>
              <a:t>Уважаемые родители!!!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1) Ежедневно напоминайте детям правила безопасного движения по улично-дорожной сети города.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2) Соблюдайте ПДД и на личном примере демонстрируйте это ребенку.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3) Используйте светоотражающие элементы на одежде своего ребенка.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4) Перевозите детей правильно в легковых автомобилях, а также переводите детей правильно через дорогу (крепко держите детей за руку и соблюдая сигналы светофора</a:t>
            </a:r>
            <a:r>
              <a:rPr lang="en-US">
                <a:solidFill>
                  <a:srgbClr val="333333"/>
                </a:solidFill>
                <a:latin typeface="Montserrat"/>
                <a:cs typeface="Arial" charset="0"/>
              </a:rPr>
              <a:t>)</a:t>
            </a: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33"/>
                </a:solidFill>
                <a:latin typeface="Montserrat"/>
                <a:cs typeface="Arial" charset="0"/>
              </a:rPr>
              <a:t>4) Принимайте участие вместе с детьми в различных акциях, челленджах и иных мероприятиях по профилактике детского дорожно-транспортного травматизма в ДОУ.</a:t>
            </a:r>
          </a:p>
        </p:txBody>
      </p:sp>
    </p:spTree>
    <p:extLst>
      <p:ext uri="{BB962C8B-B14F-4D97-AF65-F5344CB8AC3E}">
        <p14:creationId xmlns:p14="http://schemas.microsoft.com/office/powerpoint/2010/main" val="29109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Родительский клуб «Заботливые родители»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71604" y="1456975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«Совместные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посиделки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7483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Родительский клуб - важнейшая составляющая часть системы образования и воспитания в детском саду, которая способствуют сближению родителей и ребенка в эмоциональном плане и приоткрывают родителям дверь в «секретный» мир детей.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5776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 работы клуба можно считать обогащение опыта, представлений каждого за счет способностей всех участников.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088"/>
            <a:ext cx="91440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2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 txBox="1">
            <a:spLocks/>
          </p:cNvSpPr>
          <p:nvPr/>
        </p:nvSpPr>
        <p:spPr>
          <a:xfrm>
            <a:off x="611188" y="692150"/>
            <a:ext cx="8548687" cy="5473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900113" y="981075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33"/>
                </a:solidFill>
                <a:latin typeface="Montserrat"/>
                <a:cs typeface="Arial" charset="0"/>
              </a:rPr>
              <a:t>                           </a:t>
            </a:r>
            <a:endParaRPr lang="ru-RU">
              <a:solidFill>
                <a:srgbClr val="333333"/>
              </a:solidFill>
              <a:latin typeface="Montserrat"/>
              <a:cs typeface="Arial" charset="0"/>
            </a:endParaRPr>
          </a:p>
        </p:txBody>
      </p:sp>
      <p:sp>
        <p:nvSpPr>
          <p:cNvPr id="5" name="Заголовок 10"/>
          <p:cNvSpPr txBox="1">
            <a:spLocks/>
          </p:cNvSpPr>
          <p:nvPr/>
        </p:nvSpPr>
        <p:spPr>
          <a:xfrm>
            <a:off x="1754188" y="428625"/>
            <a:ext cx="7026275" cy="6286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1800" dirty="0">
                <a:solidFill>
                  <a:prstClr val="black"/>
                </a:solidFill>
              </a:rPr>
              <a:t>Антитеррористическая безопасность и пропускной режим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712788" y="981075"/>
            <a:ext cx="8067675" cy="5761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</a:rPr>
              <a:t>                     В соответствии с постановлением Правительства РФ от 02.08.2019г. №1006 Просим Вас:</a:t>
            </a:r>
          </a:p>
          <a:p>
            <a:pPr algn="ctr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600" b="0" dirty="0">
                <a:solidFill>
                  <a:prstClr val="black"/>
                </a:solidFill>
                <a:effectLst/>
              </a:rPr>
              <a:t>Соблюдать пропускной режим: входить и выходить из здания через центральную дверь, приложив индивидуальный чип к считывателю системы контроля и управления доступом.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0" dirty="0">
                <a:solidFill>
                  <a:prstClr val="black"/>
                </a:solidFill>
                <a:effectLst/>
              </a:rPr>
              <a:t>При отсутствии чипа необходимо предъявлять документ удостоверяющий личность с обязательной регистрацией в журнале регистрации посетителей. При утере чипа своевременно  сообщить об этом вахтеру.</a:t>
            </a:r>
            <a:endParaRPr lang="ru-RU" sz="1600" b="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600" b="0" dirty="0">
                <a:solidFill>
                  <a:prstClr val="black"/>
                </a:solidFill>
                <a:effectLst/>
              </a:rPr>
              <a:t>При входе в здание проявлять бдительность и не пропускать за собой посторонних лиц (либо сообщить о них сотрудникам ДОУ).</a:t>
            </a:r>
            <a:r>
              <a:rPr lang="ru-RU" sz="1600" b="0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0" dirty="0">
                <a:solidFill>
                  <a:prstClr val="black"/>
                </a:solidFill>
                <a:effectLst/>
              </a:rPr>
              <a:t>Не входить в здание с объемными предметами (сумки, коробки, чемоданы, крупногабаритные свертки и т.д.), запрещёнными для проноса в здание предметами.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0" dirty="0">
                <a:solidFill>
                  <a:prstClr val="black"/>
                </a:solidFill>
                <a:effectLst/>
              </a:rPr>
              <a:t>Соблюдать установленный порядок пропуска на территорию и в здание ДОУ, за нарушение пропускного режима охраняемого объекта наступает ответственность по ст.20.17. Кодекса Российской Федерации об административных правонарушениях от 30.12.2001 №195-ФЗ.</a:t>
            </a:r>
            <a:endParaRPr lang="ru-RU" sz="1600" b="0" dirty="0">
              <a:solidFill>
                <a:prstClr val="black"/>
              </a:solidFill>
            </a:endParaRP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28625"/>
            <a:ext cx="14541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09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 (1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464329" cy="6429420"/>
          </a:xfrm>
        </p:spPr>
      </p:pic>
      <p:pic>
        <p:nvPicPr>
          <p:cNvPr id="6" name="Содержимое 5" descr="image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214842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42"/>
            <a:ext cx="8715436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28868"/>
            <a:ext cx="8183880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3116"/>
            <a:ext cx="8183880" cy="4214842"/>
          </a:xfrm>
        </p:spPr>
        <p:txBody>
          <a:bodyPr>
            <a:noAutofit/>
          </a:bodyPr>
          <a:lstStyle/>
          <a:p>
            <a:pPr lvl="0"/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анкетирование, тестирование;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консультации;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практикумы;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семейная гостиная;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тренинги;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круглый стол;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мастер-класса;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деловая неделя;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обсуждение и распространение опыта </a:t>
            </a:r>
            <a:b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семейного воспитания.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535413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формами организации работы нашего Клуба являются: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\Downloads\20210922_11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811">
            <a:off x="4628472" y="2250276"/>
            <a:ext cx="42471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\Downloads\IMG-15f1d2daaa371df4a7d5e4abd48ac1b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3" y="2852936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\Downloads\IMG-9e73379f6c3bd5bb4c16bbfaa58fa73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7465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764705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Такими маленькими были…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\Downloads\IMG-fabf5934b0664ad58d2705208fadb0c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484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\Downloads\IMG-a2b235b4227379ed1ca9237356f5285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05" y="2924944"/>
            <a:ext cx="41044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631919">
            <a:off x="4988902" y="602410"/>
            <a:ext cx="3562736" cy="172911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Такие взрослые мы стали…</a:t>
            </a:r>
            <a:endParaRPr lang="ru-RU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417">
            <a:off x="1043608" y="4005064"/>
            <a:ext cx="30243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Мероприятия в рамках родительского клуба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60983"/>
              </p:ext>
            </p:extLst>
          </p:nvPr>
        </p:nvGraphicFramePr>
        <p:xfrm>
          <a:off x="107504" y="1052736"/>
          <a:ext cx="8928992" cy="565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324"/>
                <a:gridCol w="3836668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Итоговое мероприятие</a:t>
                      </a:r>
                      <a:endParaRPr lang="ru-RU" sz="1400" dirty="0"/>
                    </a:p>
                  </a:txBody>
                  <a:tcPr/>
                </a:tc>
              </a:tr>
              <a:tr h="3686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«Родитель-это звучит гордо»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Видео встреча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51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«Кризис 3х летнего возраста», День матери.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Видеоролик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о празднике и немного из жизни в </a:t>
                      </a:r>
                      <a:r>
                        <a:rPr lang="ru-RU" sz="1400" b="1" baseline="0" dirty="0" err="1" smtClean="0">
                          <a:solidFill>
                            <a:srgbClr val="0070C0"/>
                          </a:solidFill>
                        </a:rPr>
                        <a:t>дс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51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«Театральная деятельность детей.</a:t>
                      </a:r>
                      <a:r>
                        <a:rPr lang="ru-RU" sz="1400" b="1" baseline="0" dirty="0" smtClean="0"/>
                        <a:t> Театр своими руками.»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Театральная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постановка с помощью платформы 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zoom.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86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«Новый год»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Выставка поделок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806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«Что наша жизнь?</a:t>
                      </a:r>
                      <a:r>
                        <a:rPr lang="ru-RU" sz="1400" b="1" baseline="0" dirty="0" smtClean="0"/>
                        <a:t> Игра!»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Деловая игра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51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«23 февраля-</a:t>
                      </a:r>
                      <a:r>
                        <a:rPr lang="ru-RU" sz="1400" b="1" baseline="0" dirty="0" smtClean="0"/>
                        <a:t> день защитников Отечества»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Досуговое мероприятие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86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«Мамин день. 8 марта.»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Досуговое мероприятие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86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«Волшебный песок»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Открытое занятие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51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«Роль матери и отца в развитии</a:t>
                      </a:r>
                      <a:r>
                        <a:rPr lang="ru-RU" sz="1400" b="1" baseline="0" dirty="0" smtClean="0"/>
                        <a:t> ребенка.»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Фото/видео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выставка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51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/>
                        <a:t>«Итоги проведения работы родительского клуба.»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Видео  встреча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7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Возрастные особенности детей.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12863"/>
            <a:ext cx="83089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72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Режим дня в группе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416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/>
              <a:t>Приём детей до 8.00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/>
              <a:t>Утренняя зарядка с  8.00 до 8.07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/>
              <a:t>Завтрак </a:t>
            </a:r>
            <a:r>
              <a:rPr lang="ru-RU" sz="3200" b="1" i="1" dirty="0"/>
              <a:t>8.30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/>
              <a:t>Занятия 9.00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2286016" cy="20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643182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детских садах  с 1 сентября начала внедряться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Новые требования связаны с поправками, которые внесли в Закон об образовании. Поправки призваны усилить воспитательную миссию каждой образовательной организации.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28794" y="642918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 ДОУ с родителями                    в вопросах воспитания</a:t>
            </a:r>
            <a:endParaRPr kumimoji="0" lang="ru-RU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71475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Воспитание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 «деятельность, направленная на развитие личности, создание условий для самоопределения и социализации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2058</TotalTime>
  <Words>849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Аспект</vt:lpstr>
      <vt:lpstr>1_Аспект</vt:lpstr>
      <vt:lpstr>«Заботливые родители»</vt:lpstr>
      <vt:lpstr>Родительский клуб «Заботливые родители»</vt:lpstr>
      <vt:lpstr>анкетирование, тестирование; консультации; практикумы; семейная гостиная; тренинги; круглый стол; мастер-класса; деловая неделя; обсуждение и распространение опыта  семейного воспитания. </vt:lpstr>
      <vt:lpstr>Такими маленькими были…</vt:lpstr>
      <vt:lpstr>Такие взрослые мы стали…</vt:lpstr>
      <vt:lpstr>Мероприятия в рамках родительского клуба</vt:lpstr>
      <vt:lpstr>Возрастные особенности детей.</vt:lpstr>
      <vt:lpstr>Режим дня в группе</vt:lpstr>
      <vt:lpstr>Презентация PowerPoint</vt:lpstr>
      <vt:lpstr>Презентация PowerPoint</vt:lpstr>
      <vt:lpstr>Презентация PowerPoint</vt:lpstr>
      <vt:lpstr>Дополнительная программа: сенсорная комната «Песочная терапия»</vt:lpstr>
      <vt:lpstr>Актуальность программы</vt:lpstr>
      <vt:lpstr>Презентация PowerPoint</vt:lpstr>
      <vt:lpstr>Презентация PowerPoint</vt:lpstr>
      <vt:lpstr>Презентация PowerPoint</vt:lpstr>
      <vt:lpstr>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собрание_группа от 6 лет до о.о.о.№1</dc:title>
  <dc:subject>Возрастные особенности детей от 6 до 8 лет</dc:subject>
  <dc:creator>Гатиятуллина Зиля</dc:creator>
  <cp:lastModifiedBy>S</cp:lastModifiedBy>
  <cp:revision>237</cp:revision>
  <dcterms:created xsi:type="dcterms:W3CDTF">2020-02-11T05:48:15Z</dcterms:created>
  <dcterms:modified xsi:type="dcterms:W3CDTF">2021-09-29T04:22:16Z</dcterms:modified>
</cp:coreProperties>
</file>